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HK Grotesk" charset="1" panose="00000500000000000000"/>
      <p:regular r:id="rId12"/>
    </p:embeddedFont>
    <p:embeddedFont>
      <p:font typeface="Glacial Indifference Bold" charset="1" panose="00000800000000000000"/>
      <p:regular r:id="rId13"/>
    </p:embeddedFont>
    <p:embeddedFont>
      <p:font typeface="Glacial Indifference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VAGj3ER4rW0.mp4" Type="http://schemas.openxmlformats.org/officeDocument/2006/relationships/video"/><Relationship Id="rId7" Target="../media/VAGj3ER4rW0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Relationship Id="rId5" Target="../media/VAGj3FEG6iQ.mp4" Type="http://schemas.openxmlformats.org/officeDocument/2006/relationships/video"/><Relationship Id="rId6" Target="../media/VAGj3FEG6iQ.mp4" Type="http://schemas.microsoft.com/office/2007/relationships/media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jpeg" Type="http://schemas.openxmlformats.org/officeDocument/2006/relationships/image"/><Relationship Id="rId5" Target="../media/VAGj3LQja2E.mp4" Type="http://schemas.openxmlformats.org/officeDocument/2006/relationships/video"/><Relationship Id="rId6" Target="../media/VAGj3LQja2E.mp4" Type="http://schemas.microsoft.com/office/2007/relationships/media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jpeg" Type="http://schemas.openxmlformats.org/officeDocument/2006/relationships/image"/><Relationship Id="rId5" Target="../media/VAGj3A8zy8M.mp4" Type="http://schemas.openxmlformats.org/officeDocument/2006/relationships/video"/><Relationship Id="rId6" Target="../media/VAGj3A8zy8M.mp4" Type="http://schemas.microsoft.com/office/2007/relationships/media"/><Relationship Id="rId7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51632" y="-3110207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7" y="0"/>
                </a:lnTo>
                <a:lnTo>
                  <a:pt x="9611327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56700" y="6427509"/>
            <a:ext cx="7801192" cy="56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Sonith(CS22B036) &amp; Veerain(CS22B049)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2266" y="2263717"/>
            <a:ext cx="10310060" cy="287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</a:t>
            </a:r>
          </a:p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ASSGINMENT-2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63283"/>
            <a:ext cx="13839134" cy="712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🎯 Heuristic Function</a:t>
            </a:r>
          </a:p>
          <a:p>
            <a:pPr algn="l" marL="523227" indent="-261614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Reward-aware Manhattan Distance</a:t>
            </a:r>
          </a:p>
          <a:p>
            <a:pPr algn="l" marL="1046455" indent="-348818" lvl="2">
              <a:lnSpc>
                <a:spcPts val="3392"/>
              </a:lnSpc>
              <a:buFont typeface="Arial"/>
              <a:buChar char="⚬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Manhattan distance to goal.</a:t>
            </a:r>
          </a:p>
          <a:p>
            <a:pPr algn="l" marL="1046455" indent="-348818" lvl="2">
              <a:lnSpc>
                <a:spcPts val="3392"/>
              </a:lnSpc>
              <a:buFont typeface="Arial"/>
              <a:buChar char="⚬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Penalty for holes (+100), bonus for goal (-10).</a:t>
            </a:r>
          </a:p>
          <a:p>
            <a:pPr algn="l" marL="1046455" indent="-348818" lvl="2">
              <a:lnSpc>
                <a:spcPts val="3392"/>
              </a:lnSpc>
              <a:buFont typeface="Arial"/>
              <a:buChar char="⚬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Guides search efficiently by discouraging unsafe paths.</a:t>
            </a:r>
          </a:p>
          <a:p>
            <a:pPr algn="l">
              <a:lnSpc>
                <a:spcPts val="3392"/>
              </a:lnSpc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📊 Performance Metrics</a:t>
            </a:r>
          </a:p>
          <a:p>
            <a:pPr algn="l" marL="523227" indent="-261614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Avg. Time Decrease:</a:t>
            </a:r>
          </a:p>
          <a:p>
            <a:pPr algn="l" marL="1046455" indent="-348818" lvl="2">
              <a:lnSpc>
                <a:spcPts val="3392"/>
              </a:lnSpc>
              <a:buFont typeface="Arial"/>
              <a:buChar char="⚬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Iteration 1: ~2.09s</a:t>
            </a:r>
          </a:p>
          <a:p>
            <a:pPr algn="l" marL="1046455" indent="-348818" lvl="2">
              <a:lnSpc>
                <a:spcPts val="3392"/>
              </a:lnSpc>
              <a:buFont typeface="Arial"/>
              <a:buChar char="⚬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Iteration 5: ~1.82s</a:t>
            </a:r>
          </a:p>
          <a:p>
            <a:pPr algn="l" marL="523227" indent="-261614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Best Cost (U): Stable after early iterations.</a:t>
            </a:r>
          </a:p>
          <a:p>
            <a:pPr algn="l">
              <a:lnSpc>
                <a:spcPts val="3392"/>
              </a:lnSpc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🌀 Reason for Behavior</a:t>
            </a:r>
          </a:p>
          <a:p>
            <a:pPr algn="l" marL="523227" indent="-261614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DFBnB is depth-first, exploring promising paths early.</a:t>
            </a:r>
          </a:p>
          <a:p>
            <a:pPr algn="l" marL="523227" indent="-261614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Heuristic based so leaves those paths which have high U values </a:t>
            </a:r>
          </a:p>
          <a:p>
            <a:pPr algn="l" marL="523227" indent="-261614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Algorithm has been implemented to avoid holes by keeping cost to hole nodes as high (100)</a:t>
            </a:r>
          </a:p>
          <a:p>
            <a:pPr algn="l" marL="523227" indent="-261614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Runtime drops as early iterations already reach optimal/better paths, reducing search effort later.</a:t>
            </a:r>
          </a:p>
          <a:p>
            <a:pPr algn="l">
              <a:lnSpc>
                <a:spcPts val="3392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119060" y="878053"/>
            <a:ext cx="4140240" cy="3105180"/>
          </a:xfrm>
          <a:custGeom>
            <a:avLst/>
            <a:gdLst/>
            <a:ahLst/>
            <a:cxnLst/>
            <a:rect r="r" b="b" t="t" l="l"/>
            <a:pathLst>
              <a:path h="3105180" w="4140240">
                <a:moveTo>
                  <a:pt x="0" y="0"/>
                </a:moveTo>
                <a:lnTo>
                  <a:pt x="4140240" y="0"/>
                </a:lnTo>
                <a:lnTo>
                  <a:pt x="4140240" y="3105180"/>
                </a:lnTo>
                <a:lnTo>
                  <a:pt x="0" y="310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2642"/>
          <a:stretch>
            <a:fillRect/>
          </a:stretch>
        </p:blipFill>
        <p:spPr>
          <a:xfrm flipH="false" flipV="false" rot="0">
            <a:off x="12424285" y="4112359"/>
            <a:ext cx="4887097" cy="475797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184265"/>
            <a:ext cx="10467821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DFBNB ON FROZENLAKE – RESULTS &amp; ANALYSIS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46706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276121" y="82040"/>
            <a:ext cx="5238170" cy="523817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1276121" y="5320210"/>
            <a:ext cx="6384448" cy="4815077"/>
          </a:xfrm>
          <a:custGeom>
            <a:avLst/>
            <a:gdLst/>
            <a:ahLst/>
            <a:cxnLst/>
            <a:rect r="r" b="b" t="t" l="l"/>
            <a:pathLst>
              <a:path h="4815077" w="6384448">
                <a:moveTo>
                  <a:pt x="0" y="0"/>
                </a:moveTo>
                <a:lnTo>
                  <a:pt x="6384447" y="0"/>
                </a:lnTo>
                <a:lnTo>
                  <a:pt x="6384447" y="4815077"/>
                </a:lnTo>
                <a:lnTo>
                  <a:pt x="0" y="48150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0" t="-6815" r="-6445" b="-16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5049" y="1222131"/>
            <a:ext cx="6142093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IDA*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8570" y="2190485"/>
            <a:ext cx="8796895" cy="565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Environment: Frozen Lake 8x8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Heuristic-Driven Search: </a:t>
            </a:r>
            <a:r>
              <a:rPr lang="en-US" sz="24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Uses Manhattan distance to guide exploration efficiently towards the goal.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Iterative Deepening Mechanism: Combines depth-first search with cost-bound pruning, ensuring low memory usage and optimal path discovery.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Action Pruning Based on Grid Limits: Dynamically expands only valid actions based on the agent's current position in the grid.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State Reversion Logic: Maintains correct environment state by restoring previous positions, enabling consistent backtracking during recursion.</a:t>
            </a:r>
          </a:p>
          <a:p>
            <a:pPr algn="l">
              <a:lnSpc>
                <a:spcPts val="3388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46706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7548" t="6971" r="4221" b="5236"/>
          <a:stretch>
            <a:fillRect/>
          </a:stretch>
        </p:blipFill>
        <p:spPr>
          <a:xfrm flipH="false" flipV="false" rot="0">
            <a:off x="10854996" y="63500"/>
            <a:ext cx="6807200" cy="508000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0854996" y="5160171"/>
            <a:ext cx="6807200" cy="4975116"/>
          </a:xfrm>
          <a:custGeom>
            <a:avLst/>
            <a:gdLst/>
            <a:ahLst/>
            <a:cxnLst/>
            <a:rect r="r" b="b" t="t" l="l"/>
            <a:pathLst>
              <a:path h="4975116" w="6807200">
                <a:moveTo>
                  <a:pt x="0" y="0"/>
                </a:moveTo>
                <a:lnTo>
                  <a:pt x="6807200" y="0"/>
                </a:lnTo>
                <a:lnTo>
                  <a:pt x="6807200" y="4975116"/>
                </a:lnTo>
                <a:lnTo>
                  <a:pt x="0" y="49751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37" t="-8133" r="-4916" b="-326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5049" y="1222131"/>
            <a:ext cx="6142093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HILL CLIMBING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8570" y="2190485"/>
            <a:ext cx="8645430" cy="735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248" indent="-276624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Environment: Traveling Salesman Problem</a:t>
            </a:r>
          </a:p>
          <a:p>
            <a:pPr algn="l" marL="553248" indent="-276624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Start Tour: Constructed using a Greedy Nearest-Neighbor heuristic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Local Search: Applies 2-opt optimization to refine the tour iteratively</a:t>
            </a:r>
          </a:p>
          <a:p>
            <a:pPr algn="l" marL="553248" indent="-276624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Reverses segments between two cities to reduce path length</a:t>
            </a:r>
          </a:p>
          <a:p>
            <a:pPr algn="l" marL="553248" indent="-276624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Hill Climbing: Accepts only improving moves, stops when no better neighbour is found</a:t>
            </a:r>
          </a:p>
          <a:p>
            <a:pPr algn="l" marL="553248" indent="-276624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Restarts: Repeats the process with different initial seeds to explore alternate solutions</a:t>
            </a:r>
          </a:p>
          <a:p>
            <a:pPr algn="l" marL="553248" indent="-276624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Tour Evaluation: Uses Euclidean distance matrix to compute tour cost</a:t>
            </a:r>
          </a:p>
          <a:p>
            <a:pPr algn="l" marL="553248" indent="-276624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Optimal cost: 538, Best path found: 570.106</a:t>
            </a:r>
          </a:p>
          <a:p>
            <a:pPr algn="l" marL="553248" indent="-276624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Reason: It may be struct at the local Minima</a:t>
            </a:r>
          </a:p>
          <a:p>
            <a:pPr algn="l">
              <a:lnSpc>
                <a:spcPts val="3587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905711" y="1762896"/>
            <a:ext cx="8076224" cy="4845734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1406694" y="6811776"/>
            <a:ext cx="6575241" cy="3287620"/>
          </a:xfrm>
          <a:custGeom>
            <a:avLst/>
            <a:gdLst/>
            <a:ahLst/>
            <a:cxnLst/>
            <a:rect r="r" b="b" t="t" l="l"/>
            <a:pathLst>
              <a:path h="3287620" w="6575241">
                <a:moveTo>
                  <a:pt x="0" y="0"/>
                </a:moveTo>
                <a:lnTo>
                  <a:pt x="6575241" y="0"/>
                </a:lnTo>
                <a:lnTo>
                  <a:pt x="6575241" y="3287621"/>
                </a:lnTo>
                <a:lnTo>
                  <a:pt x="0" y="32876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03197"/>
            <a:ext cx="8522090" cy="259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SIMULATED ANNEALING ON TSP – RESULTS &amp;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13223"/>
            <a:ext cx="11557141" cy="5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</a:p>
          <a:p>
            <a:pPr algn="l" marL="381698" indent="-190849" lvl="1">
              <a:lnSpc>
                <a:spcPts val="2475"/>
              </a:lnSpc>
              <a:buFont typeface="Arial"/>
              <a:buChar char="•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Cooling Schedule:</a:t>
            </a:r>
          </a:p>
          <a:p>
            <a:pPr algn="l" marL="763397" indent="-254466" lvl="2">
              <a:lnSpc>
                <a:spcPts val="2475"/>
              </a:lnSpc>
              <a:buFont typeface="Arial"/>
              <a:buChar char="⚬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Initial Temperature: 10,000</a:t>
            </a:r>
          </a:p>
          <a:p>
            <a:pPr algn="l" marL="763397" indent="-254466" lvl="2">
              <a:lnSpc>
                <a:spcPts val="2475"/>
              </a:lnSpc>
              <a:buFont typeface="Arial"/>
              <a:buChar char="⚬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Cooling Factor (α): 0.9995</a:t>
            </a:r>
          </a:p>
          <a:p>
            <a:pPr algn="l" marL="763397" indent="-254466" lvl="2">
              <a:lnSpc>
                <a:spcPts val="2475"/>
              </a:lnSpc>
              <a:buFont typeface="Arial"/>
              <a:buChar char="⚬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Stop when temperature &lt; 1E-4 or max time reached.</a:t>
            </a:r>
          </a:p>
          <a:p>
            <a:pPr algn="l">
              <a:lnSpc>
                <a:spcPts val="2475"/>
              </a:lnSpc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Performance Metrics &amp; Behavior</a:t>
            </a:r>
          </a:p>
          <a:p>
            <a:pPr algn="l" marL="381698" indent="-190849" lvl="1">
              <a:lnSpc>
                <a:spcPts val="2475"/>
              </a:lnSpc>
              <a:buFont typeface="Arial"/>
              <a:buChar char="•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Convergence:</a:t>
            </a:r>
          </a:p>
          <a:p>
            <a:pPr algn="l" marL="763397" indent="-254466" lvl="2">
              <a:lnSpc>
                <a:spcPts val="2475"/>
              </a:lnSpc>
              <a:buFont typeface="Arial"/>
              <a:buChar char="⚬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Improvement is logged every 1000 iterations.</a:t>
            </a:r>
          </a:p>
          <a:p>
            <a:pPr algn="l" marL="763397" indent="-254466" lvl="2">
              <a:lnSpc>
                <a:spcPts val="2475"/>
              </a:lnSpc>
              <a:buFont typeface="Arial"/>
              <a:buChar char="⚬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Gradual convergence toward lower-cost tours.</a:t>
            </a:r>
          </a:p>
          <a:p>
            <a:pPr algn="l" marL="381698" indent="-190849" lvl="1">
              <a:lnSpc>
                <a:spcPts val="2475"/>
              </a:lnSpc>
              <a:buFont typeface="Arial"/>
              <a:buChar char="•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Exploration vs. Exploitation:</a:t>
            </a:r>
          </a:p>
          <a:p>
            <a:pPr algn="l" marL="763397" indent="-254466" lvl="2">
              <a:lnSpc>
                <a:spcPts val="2475"/>
              </a:lnSpc>
              <a:buFont typeface="Arial"/>
              <a:buChar char="⚬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Early high temperatures allow for the acceptance of worse moves, escaping local minima.</a:t>
            </a:r>
          </a:p>
          <a:p>
            <a:pPr algn="l" marL="763397" indent="-254466" lvl="2">
              <a:lnSpc>
                <a:spcPts val="2475"/>
              </a:lnSpc>
              <a:buFont typeface="Arial"/>
              <a:buChar char="⚬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Later, lower temperature leads to fine-tuning and exploitation.</a:t>
            </a:r>
          </a:p>
          <a:p>
            <a:pPr algn="l" marL="381698" indent="-190849" lvl="1">
              <a:lnSpc>
                <a:spcPts val="2475"/>
              </a:lnSpc>
              <a:buFont typeface="Arial"/>
              <a:buChar char="•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Quality of Solutions:</a:t>
            </a:r>
          </a:p>
          <a:p>
            <a:pPr algn="l" marL="763397" indent="-254466" lvl="2">
              <a:lnSpc>
                <a:spcPts val="2475"/>
              </a:lnSpc>
              <a:buFont typeface="Arial"/>
              <a:buChar char="⚬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Measured gap from best-known TSP solutions.</a:t>
            </a:r>
          </a:p>
          <a:p>
            <a:pPr algn="l" marL="763397" indent="-254466" lvl="2">
              <a:lnSpc>
                <a:spcPts val="2475"/>
              </a:lnSpc>
              <a:buFont typeface="Arial"/>
              <a:buChar char="⚬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Visualized through periodic GIF snapshots capturing the evolving tour.</a:t>
            </a:r>
          </a:p>
          <a:p>
            <a:pPr algn="l" marL="381698" indent="-190849" lvl="1">
              <a:lnSpc>
                <a:spcPts val="2475"/>
              </a:lnSpc>
              <a:buFont typeface="Arial"/>
              <a:buChar char="•"/>
            </a:pPr>
            <a:r>
              <a:rPr lang="en-US" sz="17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optimal path is lower than the best path as it may have struck at local minima.</a:t>
            </a:r>
          </a:p>
          <a:p>
            <a:pPr algn="l">
              <a:lnSpc>
                <a:spcPts val="247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86282"/>
            <a:ext cx="8350525" cy="177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78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Heuristic &amp; Candidate Generation</a:t>
            </a:r>
          </a:p>
          <a:p>
            <a:pPr algn="l" marL="384926" indent="-192463" lvl="1">
              <a:lnSpc>
                <a:spcPts val="2014"/>
              </a:lnSpc>
              <a:spcBef>
                <a:spcPct val="0"/>
              </a:spcBef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Objective: Minimize total t</a:t>
            </a:r>
            <a:r>
              <a:rPr lang="en-US" sz="178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our distance (using Euclidean distance).</a:t>
            </a:r>
          </a:p>
          <a:p>
            <a:pPr algn="l" marL="384926" indent="-192463" lvl="1">
              <a:lnSpc>
                <a:spcPts val="2014"/>
              </a:lnSpc>
              <a:spcBef>
                <a:spcPct val="0"/>
              </a:spcBef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Heuristic: Evaluates cost via total_distance with three-opt moves to propose better tours.</a:t>
            </a:r>
          </a:p>
          <a:p>
            <a:pPr algn="l" marL="384926" indent="-192463" lvl="1">
              <a:lnSpc>
                <a:spcPts val="2014"/>
              </a:lnSpc>
              <a:spcBef>
                <a:spcPct val="0"/>
              </a:spcBef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Used Initialization with Christofides_tour (MST based Cyclic path) to get good kickstart</a:t>
            </a:r>
          </a:p>
          <a:p>
            <a:pPr algn="l">
              <a:lnSpc>
                <a:spcPts val="201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DAGj3IIXtxM</dc:identifier>
  <dcterms:modified xsi:type="dcterms:W3CDTF">2011-08-01T06:04:30Z</dcterms:modified>
  <cp:revision>1</cp:revision>
  <dc:title>Presentation</dc:title>
</cp:coreProperties>
</file>